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0"/>
  </p:notes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78" r:id="rId14"/>
    <p:sldId id="257" r:id="rId15"/>
    <p:sldId id="263" r:id="rId16"/>
    <p:sldId id="266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4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2" d="100"/>
          <a:sy n="32" d="100"/>
        </p:scale>
        <p:origin x="-1332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19313-18CC-4D07-BD08-4E46E475A8B7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174F7-7830-499D-B9C1-02C5CED13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174F7-7830-499D-B9C1-02C5CED13DD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174F7-7830-499D-B9C1-02C5CED13DD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 rot="248467">
            <a:off x="167673" y="2575408"/>
            <a:ext cx="3516640" cy="2424835"/>
            <a:chOff x="-10068" y="2615721"/>
            <a:chExt cx="5488038" cy="2838132"/>
          </a:xfrm>
        </p:grpSpPr>
        <p:sp>
          <p:nvSpPr>
            <p:cNvPr id="5" name="Полилиния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" name="Полилиния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" name="Полилиния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" name="Полилиния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" name="Полилиния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" name="Полилиния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" name="Полилиния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Полилиния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Полилиния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" name="Полилиния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Полилиния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Полилиния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Полилиния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Полилиния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Полилиния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Полилиния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Полилиния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" name="Полилиния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Полилиния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Полилиния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Полилиния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Полилиния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Полилиния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" name="Полилиния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Полилиния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Полилиния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Полилиния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Полилиния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Полилиния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5" name="Полилиния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Полилиния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Полилиния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8" name="Полилиния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9" name="Полилиния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 rot="18988672">
            <a:off x="51418" y="189622"/>
            <a:ext cx="387923" cy="587584"/>
            <a:chOff x="11036616" y="1071278"/>
            <a:chExt cx="1030189" cy="1170315"/>
          </a:xfrm>
        </p:grpSpPr>
        <p:sp>
          <p:nvSpPr>
            <p:cNvPr id="41" name="Полилиния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Полилиния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" name="Полилиния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Полилиния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Полилиния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Полилиния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Полилиния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Полилиния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49" name="Полилиния 500"/>
          <p:cNvSpPr>
            <a:spLocks/>
          </p:cNvSpPr>
          <p:nvPr/>
        </p:nvSpPr>
        <p:spPr bwMode="auto">
          <a:xfrm>
            <a:off x="2463242" y="4664179"/>
            <a:ext cx="6677183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50" name="Группа 49"/>
          <p:cNvGrpSpPr/>
          <p:nvPr/>
        </p:nvGrpSpPr>
        <p:grpSpPr>
          <a:xfrm>
            <a:off x="8575623" y="6542"/>
            <a:ext cx="509347" cy="712528"/>
            <a:chOff x="11231706" y="127529"/>
            <a:chExt cx="679129" cy="712528"/>
          </a:xfrm>
        </p:grpSpPr>
        <p:sp>
          <p:nvSpPr>
            <p:cNvPr id="51" name="Полилиния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2" name="Полилиния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3" name="Полилиния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Полилиния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Полилиния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Полилиния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Полилиния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Полилиния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59" name="Полилиния 413"/>
          <p:cNvSpPr>
            <a:spLocks/>
          </p:cNvSpPr>
          <p:nvPr/>
        </p:nvSpPr>
        <p:spPr bwMode="auto">
          <a:xfrm>
            <a:off x="-17524" y="3007512"/>
            <a:ext cx="9141714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0" name="Полилиния 414"/>
          <p:cNvSpPr>
            <a:spLocks/>
          </p:cNvSpPr>
          <p:nvPr/>
        </p:nvSpPr>
        <p:spPr bwMode="auto">
          <a:xfrm>
            <a:off x="-17524" y="3324747"/>
            <a:ext cx="9141714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61" name="Группа 5"/>
          <p:cNvGrpSpPr>
            <a:grpSpLocks noChangeAspect="1"/>
          </p:cNvGrpSpPr>
          <p:nvPr/>
        </p:nvGrpSpPr>
        <p:grpSpPr bwMode="auto">
          <a:xfrm>
            <a:off x="-1140" y="854146"/>
            <a:ext cx="1411106" cy="2341763"/>
            <a:chOff x="3000" y="1116"/>
            <a:chExt cx="1680" cy="2091"/>
          </a:xfrm>
        </p:grpSpPr>
        <p:sp>
          <p:nvSpPr>
            <p:cNvPr id="62" name="Полилиния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Полилиния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Полилиния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5" name="Полилиния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6" name="Полилиния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7" name="Полилиния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8" name="Полилиния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Полилиния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Полилиния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Полилиния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Полилиния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3" name="Полилиния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4" name="Полилиния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5" name="Полилиния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Полилиния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Полилиния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8" name="Полилиния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9" name="Полилиния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0" name="Полилиния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81" name="Группа 33"/>
          <p:cNvGrpSpPr>
            <a:grpSpLocks noChangeAspect="1"/>
          </p:cNvGrpSpPr>
          <p:nvPr/>
        </p:nvGrpSpPr>
        <p:grpSpPr bwMode="auto">
          <a:xfrm>
            <a:off x="1286241" y="4544219"/>
            <a:ext cx="1404951" cy="2324202"/>
            <a:chOff x="3359" y="1523"/>
            <a:chExt cx="943" cy="1170"/>
          </a:xfrm>
        </p:grpSpPr>
        <p:sp>
          <p:nvSpPr>
            <p:cNvPr id="82" name="Полилиния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3" name="Полилиния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4" name="Полилиния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5" name="Полилиния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6" name="Полилиния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87" name="Группа 43"/>
          <p:cNvGrpSpPr>
            <a:grpSpLocks noChangeAspect="1"/>
          </p:cNvGrpSpPr>
          <p:nvPr/>
        </p:nvGrpSpPr>
        <p:grpSpPr bwMode="auto">
          <a:xfrm>
            <a:off x="876300" y="5011047"/>
            <a:ext cx="1122760" cy="1857375"/>
            <a:chOff x="3367" y="1523"/>
            <a:chExt cx="943" cy="1170"/>
          </a:xfrm>
        </p:grpSpPr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9" name="Полилиния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0" name="Полилиния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1" name="Полилиния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2" name="Полилиния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3" name="Полилиния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-16478" y="4350236"/>
            <a:ext cx="1272587" cy="2518186"/>
            <a:chOff x="-3496" y="4350236"/>
            <a:chExt cx="1696783" cy="2518186"/>
          </a:xfrm>
        </p:grpSpPr>
        <p:sp>
          <p:nvSpPr>
            <p:cNvPr id="95" name="Полилиния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6" name="Полилиния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7" name="Полилиния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8" name="Полилиния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9" name="Группа 43"/>
          <p:cNvGrpSpPr>
            <a:grpSpLocks noChangeAspect="1"/>
          </p:cNvGrpSpPr>
          <p:nvPr/>
        </p:nvGrpSpPr>
        <p:grpSpPr bwMode="auto">
          <a:xfrm>
            <a:off x="2183502" y="4572471"/>
            <a:ext cx="1387874" cy="2295951"/>
            <a:chOff x="3367" y="1523"/>
            <a:chExt cx="943" cy="1170"/>
          </a:xfrm>
        </p:grpSpPr>
        <p:sp>
          <p:nvSpPr>
            <p:cNvPr id="100" name="Полилиния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1" name="Полилиния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2" name="Полилиния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3" name="Полилиния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4" name="Полилиния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5" name="Полилиния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106" name="Группа 105"/>
          <p:cNvGrpSpPr/>
          <p:nvPr/>
        </p:nvGrpSpPr>
        <p:grpSpPr>
          <a:xfrm rot="1576354">
            <a:off x="8344344" y="2895976"/>
            <a:ext cx="772642" cy="1170315"/>
            <a:chOff x="11036616" y="1071278"/>
            <a:chExt cx="1030189" cy="1170315"/>
          </a:xfrm>
        </p:grpSpPr>
        <p:sp>
          <p:nvSpPr>
            <p:cNvPr id="107" name="Полилиния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8" name="Полилиния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9" name="Полилиния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0" name="Полилиния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1" name="Полилиния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2" name="Полилиния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3" name="Полилиния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4" name="Полилиния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115" name="Полилиния 8"/>
          <p:cNvSpPr>
            <a:spLocks/>
          </p:cNvSpPr>
          <p:nvPr/>
        </p:nvSpPr>
        <p:spPr bwMode="auto">
          <a:xfrm>
            <a:off x="3031996" y="5351894"/>
            <a:ext cx="261938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6" name="Полилиния 115"/>
          <p:cNvSpPr/>
          <p:nvPr/>
        </p:nvSpPr>
        <p:spPr>
          <a:xfrm>
            <a:off x="-21175" y="3533670"/>
            <a:ext cx="9104588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17" name="Группа 116"/>
          <p:cNvGrpSpPr/>
          <p:nvPr/>
        </p:nvGrpSpPr>
        <p:grpSpPr>
          <a:xfrm rot="198573">
            <a:off x="899456" y="2684219"/>
            <a:ext cx="1616019" cy="1686565"/>
            <a:chOff x="1175948" y="2708421"/>
            <a:chExt cx="2159248" cy="1690131"/>
          </a:xfrm>
        </p:grpSpPr>
        <p:sp>
          <p:nvSpPr>
            <p:cNvPr id="118" name="Полилиния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" name="Полилиния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" name="Полилиния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" name="Полилиния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" name="Полилиния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" name="Полилиния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" name="Полилиния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" name="Полилиния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" name="Полилиния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" name="Полилиния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" name="Полилиния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" name="Полилиния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" name="Полилиния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" name="Полилиния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" name="Полилиния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" name="Полилиния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" name="Полилиния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" name="Полилиния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" name="Полилиния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" name="Полилиния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" name="Полилиния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" name="Полилиния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" name="Полилиния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" name="Полилиния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" name="Полилиния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" name="Полилиния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" name="Полилиния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" name="Полилиния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146" name="Группа 5"/>
          <p:cNvGrpSpPr>
            <a:grpSpLocks noChangeAspect="1"/>
          </p:cNvGrpSpPr>
          <p:nvPr/>
        </p:nvGrpSpPr>
        <p:grpSpPr bwMode="auto">
          <a:xfrm>
            <a:off x="6875516" y="4138361"/>
            <a:ext cx="2267293" cy="2719639"/>
            <a:chOff x="2887" y="1286"/>
            <a:chExt cx="1903" cy="1712"/>
          </a:xfrm>
        </p:grpSpPr>
        <p:sp>
          <p:nvSpPr>
            <p:cNvPr id="147" name="Полилиния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" name="Полилиния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" name="Полилиния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" name="Полилиния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" name="Полилиния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" name="Полилиния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" name="Полилиния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" name="Полилиния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" name="Полилиния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" name="Полилиния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" name="Полилиния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" name="Полилиния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" name="Полилиния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" name="Полилиния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" name="Полилиния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" name="Полилиния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" name="Полилиния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" name="Полилиния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" name="Полилиния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" name="Полилиния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" name="Полилиния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" name="Полилиния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" name="Полилиния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" name="Полилиния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171" name="Группа 64"/>
          <p:cNvGrpSpPr>
            <a:grpSpLocks noChangeAspect="1"/>
          </p:cNvGrpSpPr>
          <p:nvPr/>
        </p:nvGrpSpPr>
        <p:grpSpPr bwMode="auto">
          <a:xfrm rot="12827499" flipH="1">
            <a:off x="8520313" y="2338535"/>
            <a:ext cx="362814" cy="536662"/>
            <a:chOff x="2052" y="995"/>
            <a:chExt cx="768" cy="852"/>
          </a:xfrm>
        </p:grpSpPr>
        <p:sp>
          <p:nvSpPr>
            <p:cNvPr id="172" name="Полилиния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" name="Полилиния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" name="Полилиния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" name="Полилиния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" name="Полилиния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" name="Полилиния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" name="Полилиния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" name="Полилиния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0966" y="165020"/>
            <a:ext cx="7020314" cy="226325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27497" y="2476917"/>
            <a:ext cx="5187252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82882087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9342245"/>
      </p:ext>
    </p:extLst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485900"/>
            <a:ext cx="6858001" cy="2933700"/>
          </a:xfrm>
        </p:spPr>
        <p:txBody>
          <a:bodyPr anchor="b">
            <a:normAutofit/>
          </a:bodyPr>
          <a:lstStyle>
            <a:lvl1pPr algn="l">
              <a:defRPr sz="5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1810" y="4454034"/>
            <a:ext cx="6858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5843784"/>
      </p:ext>
    </p:extLst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6429" y="1485900"/>
            <a:ext cx="336042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2877" y="1485900"/>
            <a:ext cx="336042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2521132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6429" y="1376018"/>
            <a:ext cx="336042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46429" y="2144114"/>
            <a:ext cx="336042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32877" y="1376018"/>
            <a:ext cx="336042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32877" y="2144114"/>
            <a:ext cx="3360420" cy="349468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0370059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92"/>
          <p:cNvSpPr>
            <a:spLocks/>
          </p:cNvSpPr>
          <p:nvPr/>
        </p:nvSpPr>
        <p:spPr bwMode="auto">
          <a:xfrm>
            <a:off x="6482633" y="3888585"/>
            <a:ext cx="159761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Полилиния 50"/>
          <p:cNvSpPr>
            <a:spLocks/>
          </p:cNvSpPr>
          <p:nvPr/>
        </p:nvSpPr>
        <p:spPr bwMode="auto">
          <a:xfrm>
            <a:off x="5085159" y="4191000"/>
            <a:ext cx="405747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8" name="Полилиния 51"/>
          <p:cNvSpPr>
            <a:spLocks/>
          </p:cNvSpPr>
          <p:nvPr/>
        </p:nvSpPr>
        <p:spPr bwMode="auto">
          <a:xfrm>
            <a:off x="-94" y="4572001"/>
            <a:ext cx="8561457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9" name="Группа 69"/>
          <p:cNvGrpSpPr>
            <a:grpSpLocks noChangeAspect="1"/>
          </p:cNvGrpSpPr>
          <p:nvPr/>
        </p:nvGrpSpPr>
        <p:grpSpPr bwMode="auto">
          <a:xfrm flipH="1">
            <a:off x="7299178" y="958654"/>
            <a:ext cx="1050614" cy="4001744"/>
            <a:chOff x="3220" y="236"/>
            <a:chExt cx="1347" cy="3848"/>
          </a:xfrm>
        </p:grpSpPr>
        <p:sp>
          <p:nvSpPr>
            <p:cNvPr id="10" name="Полилиния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" name="Полилиния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Полилиния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Полилиния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" name="Полилиния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Полилиния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Полилиния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Полилиния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Полилиния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Полилиния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Полилиния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Полилиния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" name="Полилиния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Полилиния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Полилиния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Полилиния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Полилиния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Полилиния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" name="Полилиния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Полилиния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Полилиния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Полилиния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Полилиния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Полилиния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5" name="Полилиния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Полилиния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Полилиния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8" name="Полилиния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9" name="Полилиния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Полилиния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Полилиния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Полилиния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" name="Полилиния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Полилиния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Полилиния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Полилиния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Полилиния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Полилиния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Полилиния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Полилиния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Полилиния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2" name="Полилиния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3" name="Полилиния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Полилиния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Полилиния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Полилиния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Полилиния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Полилиния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9" name="Полилиния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0" name="Полилиния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1" name="Полилиния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2" name="Полилиния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Полилиния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Полилиния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5" name="Полилиния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6" name="Полилиния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7" name="Полилиния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8" name="Полилиния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Полилиния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Полилиния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Полилиния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Полилиния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3" name="Полилиния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4" name="Полилиния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5" name="Полилиния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Полилиния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Полилиния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8" name="Полилиния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9" name="Полилиния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0" name="Полилиния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1" name="Полилиния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2" name="Полилиния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3" name="Полилиния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4" name="Полилиния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5" name="Полилиния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6" name="Полилиния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7" name="Полилиния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8" name="Полилиния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9" name="Полилиния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0" name="Полилиния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1" name="Полилиния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2" name="Полилиния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3" name="Группа 69"/>
          <p:cNvGrpSpPr>
            <a:grpSpLocks noChangeAspect="1"/>
          </p:cNvGrpSpPr>
          <p:nvPr/>
        </p:nvGrpSpPr>
        <p:grpSpPr bwMode="auto">
          <a:xfrm>
            <a:off x="8171259" y="1248597"/>
            <a:ext cx="941097" cy="3346122"/>
            <a:chOff x="3124" y="236"/>
            <a:chExt cx="1443" cy="3848"/>
          </a:xfrm>
        </p:grpSpPr>
        <p:sp>
          <p:nvSpPr>
            <p:cNvPr id="94" name="Полилиния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5" name="Полилиния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6" name="Полилиния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7" name="Полилиния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8" name="Полилиния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9" name="Полилиния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0" name="Полилиния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1" name="Полилиния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2" name="Полилиния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3" name="Полилиния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4" name="Полилиния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5" name="Полилиния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6" name="Полилиния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7" name="Полилиния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8" name="Полилиния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9" name="Полилиния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0" name="Полилиния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1" name="Полилиния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2" name="Полилиния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3" name="Полилиния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4" name="Полилиния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" name="Полилиния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" name="Полилиния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" name="Полилиния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" name="Полилиния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" name="Полилиния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" name="Полилиния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" name="Полилиния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" name="Полилиния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" name="Полилиния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" name="Полилиния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" name="Полилиния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" name="Полилиния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" name="Полилиния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" name="Полилиния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" name="Полилиния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" name="Полилиния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" name="Полилиния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" name="Полилиния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" name="Полилиния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" name="Полилиния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" name="Полилиния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" name="Полилиния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" name="Полилиния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" name="Полилиния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" name="Полилиния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" name="Полилиния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" name="Полилиния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" name="Полилиния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" name="Полилиния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" name="Полилиния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" name="Полилиния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" name="Полилиния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" name="Полилиния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" name="Полилиния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" name="Полилиния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" name="Полилиния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" name="Полилиния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" name="Полилиния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" name="Полилиния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" name="Полилиния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" name="Полилиния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" name="Полилиния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" name="Полилиния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" name="Полилиния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" name="Полилиния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" name="Полилиния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" name="Полилиния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" name="Полилиния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" name="Полилиния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" name="Полилиния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" name="Полилиния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" name="Полилиния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" name="Полилиния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" name="Полилиния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" name="Полилиния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" name="Полилиния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" name="Полилиния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" name="Полилиния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" name="Полилиния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" name="Полилиния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" name="Полилиния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" name="Полилиния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177" name="Группа 69"/>
          <p:cNvGrpSpPr>
            <a:grpSpLocks noChangeAspect="1"/>
          </p:cNvGrpSpPr>
          <p:nvPr/>
        </p:nvGrpSpPr>
        <p:grpSpPr bwMode="auto">
          <a:xfrm>
            <a:off x="6815590" y="2736977"/>
            <a:ext cx="679655" cy="2416549"/>
            <a:chOff x="3124" y="236"/>
            <a:chExt cx="1443" cy="3848"/>
          </a:xfrm>
        </p:grpSpPr>
        <p:sp>
          <p:nvSpPr>
            <p:cNvPr id="178" name="Полилиния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" name="Полилиния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" name="Полилиния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" name="Полилиния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" name="Полилиния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" name="Полилиния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" name="Полилиния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" name="Полилиния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" name="Полилиния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" name="Полилиния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" name="Полилиния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" name="Полилиния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" name="Полилиния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" name="Полилиния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" name="Полилиния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" name="Полилиния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" name="Полилиния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" name="Полилиния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6" name="Полилиния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7" name="Полилиния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8" name="Полилиния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9" name="Полилиния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0" name="Полилиния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1" name="Полилиния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2" name="Полилиния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3" name="Полилиния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4" name="Полилиния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5" name="Полилиния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6" name="Полилиния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7" name="Полилиния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8" name="Полилиния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9" name="Полилиния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0" name="Полилиния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1" name="Полилиния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2" name="Полилиния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3" name="Полилиния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4" name="Полилиния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5" name="Полилиния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6" name="Полилиния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7" name="Полилиния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8" name="Полилиния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9" name="Полилиния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0" name="Полилиния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1" name="Полилиния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2" name="Полилиния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3" name="Полилиния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4" name="Полилиния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5" name="Полилиния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6" name="Полилиния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7" name="Полилиния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8" name="Полилиния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9" name="Полилиния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0" name="Полилиния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1" name="Полилиния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2" name="Полилиния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3" name="Полилиния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4" name="Полилиния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5" name="Полилиния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6" name="Полилиния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7" name="Полилиния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8" name="Полилиния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9" name="Полилиния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0" name="Полилиния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1" name="Полилиния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2" name="Полилиния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3" name="Полилиния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4" name="Полилиния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5" name="Полилиния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6" name="Полилиния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7" name="Полилиния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8" name="Полилиния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9" name="Полилиния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0" name="Полилиния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1" name="Полилиния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2" name="Полилиния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3" name="Полилиния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4" name="Полилиния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5" name="Полилиния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6" name="Полилиния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7" name="Полилиния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8" name="Полилиния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9" name="Полилиния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260" name="Группа 50"/>
          <p:cNvGrpSpPr>
            <a:grpSpLocks noChangeAspect="1"/>
          </p:cNvGrpSpPr>
          <p:nvPr/>
        </p:nvGrpSpPr>
        <p:grpSpPr bwMode="auto">
          <a:xfrm>
            <a:off x="7885509" y="2438401"/>
            <a:ext cx="1113762" cy="2195929"/>
            <a:chOff x="3369" y="1563"/>
            <a:chExt cx="940" cy="1390"/>
          </a:xfrm>
        </p:grpSpPr>
        <p:sp>
          <p:nvSpPr>
            <p:cNvPr id="261" name="Полилиния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2" name="Полилиния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3" name="Полилиния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4" name="Полилиния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5" name="Полилиния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6" name="Полилиния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7" name="Полилиния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8" name="Полилиния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9" name="Полилиния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0" name="Полилиния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1" name="Полилиния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2" name="Полилиния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3" name="Полилиния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Полилиния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5" name="Полилиния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6" name="Полилиния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7" name="Полилиния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Полилиния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9" name="Полилиния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0" name="Полилиния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1" name="Полилиния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2" name="Полилиния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3" name="Полилиния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4" name="Полилиния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Полилиния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Полилиния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7" name="Полилиния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8" name="Полилиния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289" name="Группа 5"/>
          <p:cNvGrpSpPr>
            <a:grpSpLocks noChangeAspect="1"/>
          </p:cNvGrpSpPr>
          <p:nvPr/>
        </p:nvGrpSpPr>
        <p:grpSpPr bwMode="auto">
          <a:xfrm>
            <a:off x="5991045" y="2988646"/>
            <a:ext cx="1829681" cy="3074765"/>
            <a:chOff x="2968" y="1107"/>
            <a:chExt cx="1736" cy="2188"/>
          </a:xfrm>
        </p:grpSpPr>
        <p:sp>
          <p:nvSpPr>
            <p:cNvPr id="290" name="Полилиния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1" name="Овал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2" name="Полилиния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3" name="Полилиния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4" name="Полилиния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5" name="Полилиния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6" name="Полилиния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7" name="Полилиния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8" name="Полилиния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9" name="Полилиния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0" name="Полилиния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1" name="Полилиния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2" name="Полилиния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3" name="Полилиния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4" name="Полилиния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5" name="Полилиния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6" name="Полилиния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7" name="Полилиния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8" name="Полилиния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9" name="Полилиния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310" name="Полилиния 52"/>
          <p:cNvSpPr>
            <a:spLocks/>
          </p:cNvSpPr>
          <p:nvPr/>
        </p:nvSpPr>
        <p:spPr bwMode="auto">
          <a:xfrm>
            <a:off x="1" y="5181601"/>
            <a:ext cx="8372756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311" name="Группа 29"/>
          <p:cNvGrpSpPr>
            <a:grpSpLocks noChangeAspect="1"/>
          </p:cNvGrpSpPr>
          <p:nvPr/>
        </p:nvGrpSpPr>
        <p:grpSpPr bwMode="auto">
          <a:xfrm flipH="1">
            <a:off x="6893653" y="4800600"/>
            <a:ext cx="2249156" cy="2083312"/>
            <a:chOff x="2481" y="1188"/>
            <a:chExt cx="2735" cy="1900"/>
          </a:xfrm>
        </p:grpSpPr>
        <p:sp>
          <p:nvSpPr>
            <p:cNvPr id="312" name="Полилиния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3" name="Полилиния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4" name="Полилиния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5" name="Полилиния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6" name="Полилиния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7" name="Полилиния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8" name="Полилиния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9" name="Полилиния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0" name="Полилиния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1" name="Полилиния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2" name="Полилиния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3" name="Полилиния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4" name="Полилиния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5" name="Полилиния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6" name="Полилиния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7" name="Полилиния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8" name="Полилиния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9" name="Полилиния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0" name="Полилиния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1" name="Полилиния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2" name="Полилиния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3" name="Полилиния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4" name="Полилиния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5" name="Полилиния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6" name="Полилиния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7" name="Полилиния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8" name="Полилиния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9" name="Полилиния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0" name="Полилиния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1" name="Полилиния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2" name="Полилиния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3" name="Полилиния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4" name="Полилиния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5" name="Полилиния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6" name="Полилиния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7" name="Полилиния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348" name="Группа 347"/>
          <p:cNvGrpSpPr/>
          <p:nvPr/>
        </p:nvGrpSpPr>
        <p:grpSpPr>
          <a:xfrm>
            <a:off x="-1191" y="3799402"/>
            <a:ext cx="3289808" cy="3084511"/>
            <a:chOff x="-1588" y="4419600"/>
            <a:chExt cx="3504440" cy="2464312"/>
          </a:xfrm>
        </p:grpSpPr>
        <p:grpSp>
          <p:nvGrpSpPr>
            <p:cNvPr id="349" name="Группа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Полилиния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6" name="Полилиния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7" name="Полилиния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8" name="Полилиния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9" name="Полилиния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0" name="Полилиния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1" name="Полилиния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2" name="Полилиния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3" name="Полилиния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4" name="Полилиния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5" name="Полилиния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6" name="Полилиния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7" name="Полилиния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8" name="Полилиния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89" name="Полилиния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0" name="Полилиния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1" name="Полилиния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2" name="Полилиния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3" name="Полилиния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4" name="Полилиния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5" name="Полилиния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6" name="Полилиния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7" name="Полилиния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8" name="Полилиния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99" name="Полилиния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0" name="Полилиния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1" name="Полилиния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2" name="Полилиния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3" name="Полилиния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4" name="Полилиния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5" name="Полилиния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6" name="Полилиния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7" name="Полилиния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8" name="Полилиния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09" name="Полилиния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0" name="Полилиния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1" name="Полилиния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2" name="Полилиния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3" name="Полилиния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4" name="Полилиния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5" name="Полилиния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6" name="Полилиния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7" name="Полилиния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8" name="Полилиния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19" name="Полилиния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20" name="Полилиния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21" name="Полилиния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350" name="Группа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Полилиния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7" name="Полилиния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8" name="Полилиния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9" name="Полилиния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0" name="Полилиния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1" name="Полилиния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2" name="Полилиния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3" name="Полилиния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4" name="Полилиния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351" name="Группа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Полилиния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0" name="Полилиния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1" name="Полилиния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2" name="Полилиния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3" name="Полилиния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4" name="Полилиния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5" name="Полилиния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352" name="Группа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Полилиния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54" name="Полилиния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55" name="Полилиния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56" name="Полилиния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57" name="Полилиния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58" name="Полилиния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</p:grpSp>
      <p:grpSp>
        <p:nvGrpSpPr>
          <p:cNvPr id="422" name="Группа 52"/>
          <p:cNvGrpSpPr>
            <a:grpSpLocks noChangeAspect="1"/>
          </p:cNvGrpSpPr>
          <p:nvPr/>
        </p:nvGrpSpPr>
        <p:grpSpPr bwMode="auto">
          <a:xfrm rot="19948164">
            <a:off x="276934" y="506292"/>
            <a:ext cx="669674" cy="1021771"/>
            <a:chOff x="4634" y="754"/>
            <a:chExt cx="1164" cy="1332"/>
          </a:xfrm>
        </p:grpSpPr>
        <p:sp>
          <p:nvSpPr>
            <p:cNvPr id="423" name="Полилиния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4" name="Полилиния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5" name="Полилиния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6" name="Полилиния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7" name="Полилиния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8" name="Полилиния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9" name="Полилиния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0" name="Полилиния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431" name="Группа 52"/>
          <p:cNvGrpSpPr>
            <a:grpSpLocks noChangeAspect="1"/>
          </p:cNvGrpSpPr>
          <p:nvPr/>
        </p:nvGrpSpPr>
        <p:grpSpPr bwMode="auto">
          <a:xfrm rot="5825446">
            <a:off x="8675798" y="452755"/>
            <a:ext cx="408172" cy="350313"/>
            <a:chOff x="4634" y="754"/>
            <a:chExt cx="1164" cy="1332"/>
          </a:xfrm>
        </p:grpSpPr>
        <p:sp>
          <p:nvSpPr>
            <p:cNvPr id="432" name="Полилиния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3" name="Полилиния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4" name="Полилиния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5" name="Полилиния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6" name="Полилиния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7" name="Полилиния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8" name="Полилиния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9" name="Полилиния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440" name="Группа 66"/>
          <p:cNvGrpSpPr>
            <a:grpSpLocks noChangeAspect="1"/>
          </p:cNvGrpSpPr>
          <p:nvPr/>
        </p:nvGrpSpPr>
        <p:grpSpPr bwMode="auto">
          <a:xfrm>
            <a:off x="17578" y="3048994"/>
            <a:ext cx="291131" cy="364678"/>
            <a:chOff x="3636" y="1964"/>
            <a:chExt cx="413" cy="388"/>
          </a:xfrm>
        </p:grpSpPr>
        <p:sp>
          <p:nvSpPr>
            <p:cNvPr id="441" name="Полилиния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2" name="Полилиния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3" name="Полилиния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4" name="Полилиния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5" name="Полилиния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6" name="Полилиния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7" name="Полилиния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8" name="Полилиния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6178" y="828877"/>
            <a:ext cx="4543914" cy="3507549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2011030"/>
      </p:ext>
    </p:extLst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9003960"/>
      </p:ext>
    </p:extLst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1188720"/>
            <a:ext cx="233172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0420" y="457200"/>
            <a:ext cx="5006340" cy="5943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" y="3474720"/>
            <a:ext cx="233172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5946658"/>
      </p:ext>
    </p:extLst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1188720"/>
            <a:ext cx="233172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360420" y="457200"/>
            <a:ext cx="500634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" y="3474720"/>
            <a:ext cx="2331720" cy="1371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1734621"/>
      </p:ext>
    </p:extLst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8572201"/>
      </p:ext>
    </p:extLst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592667"/>
            <a:ext cx="1971675" cy="55795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592667"/>
            <a:ext cx="5800725" cy="55795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1558224"/>
      </p:ext>
    </p:extLst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50"/>
          <p:cNvSpPr>
            <a:spLocks/>
          </p:cNvSpPr>
          <p:nvPr/>
        </p:nvSpPr>
        <p:spPr bwMode="auto">
          <a:xfrm>
            <a:off x="6571059" y="5521528"/>
            <a:ext cx="257157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8" name="Полилиния 51"/>
          <p:cNvSpPr>
            <a:spLocks/>
          </p:cNvSpPr>
          <p:nvPr/>
        </p:nvSpPr>
        <p:spPr bwMode="auto">
          <a:xfrm>
            <a:off x="1" y="5652179"/>
            <a:ext cx="8561363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Полилиния 51"/>
          <p:cNvSpPr>
            <a:spLocks/>
          </p:cNvSpPr>
          <p:nvPr/>
        </p:nvSpPr>
        <p:spPr bwMode="auto">
          <a:xfrm>
            <a:off x="-10311" y="5865036"/>
            <a:ext cx="8561363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10" name="Группа 66"/>
          <p:cNvGrpSpPr>
            <a:grpSpLocks noChangeAspect="1"/>
          </p:cNvGrpSpPr>
          <p:nvPr/>
        </p:nvGrpSpPr>
        <p:grpSpPr bwMode="auto">
          <a:xfrm>
            <a:off x="8735766" y="947577"/>
            <a:ext cx="319984" cy="400819"/>
            <a:chOff x="3636" y="1964"/>
            <a:chExt cx="413" cy="388"/>
          </a:xfrm>
        </p:grpSpPr>
        <p:sp>
          <p:nvSpPr>
            <p:cNvPr id="11" name="Полилиния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Полилиния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Полилиния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" name="Полилиния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Полилиния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Полилиния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Полилиния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Полилиния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481696" y="6212029"/>
            <a:ext cx="656603" cy="645972"/>
            <a:chOff x="7344986" y="5566058"/>
            <a:chExt cx="1750940" cy="1291943"/>
          </a:xfrm>
        </p:grpSpPr>
        <p:sp>
          <p:nvSpPr>
            <p:cNvPr id="20" name="Полилиния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Полилиния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Полилиния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" name="Полилиния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Полилиния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Полилиния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26" name="Группа 5"/>
          <p:cNvGrpSpPr>
            <a:grpSpLocks noChangeAspect="1"/>
          </p:cNvGrpSpPr>
          <p:nvPr/>
        </p:nvGrpSpPr>
        <p:grpSpPr bwMode="auto">
          <a:xfrm>
            <a:off x="1831" y="2873890"/>
            <a:ext cx="447921" cy="789302"/>
            <a:chOff x="2121" y="1060"/>
            <a:chExt cx="597" cy="789"/>
          </a:xfrm>
        </p:grpSpPr>
        <p:sp>
          <p:nvSpPr>
            <p:cNvPr id="27" name="Полилиния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Полилиния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" name="Полилиния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Полилиния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Полилиния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Полилиния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Полилиния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34" name="Группа 16"/>
          <p:cNvGrpSpPr>
            <a:grpSpLocks noChangeAspect="1"/>
          </p:cNvGrpSpPr>
          <p:nvPr/>
        </p:nvGrpSpPr>
        <p:grpSpPr bwMode="auto">
          <a:xfrm>
            <a:off x="104629" y="-13010"/>
            <a:ext cx="1037180" cy="804244"/>
            <a:chOff x="1922" y="1129"/>
            <a:chExt cx="987" cy="574"/>
          </a:xfrm>
        </p:grpSpPr>
        <p:sp>
          <p:nvSpPr>
            <p:cNvPr id="35" name="Полилиния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Полилиния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Полилиния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8" name="Полилиния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9" name="Полилиния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Полилиния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Полилиния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Полилиния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43" name="Группа 28"/>
          <p:cNvGrpSpPr>
            <a:grpSpLocks noChangeAspect="1"/>
          </p:cNvGrpSpPr>
          <p:nvPr/>
        </p:nvGrpSpPr>
        <p:grpSpPr bwMode="auto">
          <a:xfrm>
            <a:off x="0" y="5007562"/>
            <a:ext cx="515890" cy="1147722"/>
            <a:chOff x="1901" y="2020"/>
            <a:chExt cx="1059" cy="1767"/>
          </a:xfrm>
        </p:grpSpPr>
        <p:sp>
          <p:nvSpPr>
            <p:cNvPr id="44" name="Полилиния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Полилиния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Полилиния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Полилиния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Полилиния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Полилиния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Полилиния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Полилиния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52" name="Группа 52"/>
          <p:cNvGrpSpPr>
            <a:grpSpLocks noChangeAspect="1"/>
          </p:cNvGrpSpPr>
          <p:nvPr/>
        </p:nvGrpSpPr>
        <p:grpSpPr bwMode="auto">
          <a:xfrm rot="19948164">
            <a:off x="8357436" y="105148"/>
            <a:ext cx="506303" cy="772505"/>
            <a:chOff x="4634" y="754"/>
            <a:chExt cx="1164" cy="1332"/>
          </a:xfrm>
        </p:grpSpPr>
        <p:sp>
          <p:nvSpPr>
            <p:cNvPr id="53" name="Полилиния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Полилиния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Полилиния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Полилиния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Полилиния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Полилиния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9" name="Полилиния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0" name="Полилиния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61" name="Группа 64"/>
          <p:cNvGrpSpPr>
            <a:grpSpLocks noChangeAspect="1"/>
          </p:cNvGrpSpPr>
          <p:nvPr/>
        </p:nvGrpSpPr>
        <p:grpSpPr bwMode="auto">
          <a:xfrm flipH="1">
            <a:off x="8086999" y="2958793"/>
            <a:ext cx="771182" cy="1140705"/>
            <a:chOff x="2052" y="995"/>
            <a:chExt cx="768" cy="852"/>
          </a:xfrm>
        </p:grpSpPr>
        <p:sp>
          <p:nvSpPr>
            <p:cNvPr id="62" name="Полилиния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Полилиния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Полилиния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5" name="Полилиния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6" name="Полилиния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7" name="Полилиния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8" name="Полилиния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Полилиния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78910"/>
            <a:ext cx="6850298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6429" y="1485901"/>
            <a:ext cx="6851142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41809" y="6601968"/>
            <a:ext cx="5233845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none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Нестерова Г.И.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17511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D4CF52C-7E65-488A-B12F-6D7A5D81C7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heel spokes="8"/>
  </p:transition>
  <p:timing>
    <p:tnLst>
      <p:par>
        <p:cTn id="1" dur="indefinite" restart="never" nodeType="tmRoot"/>
      </p:par>
    </p:tnLst>
  </p:timing>
  <p:hf sldNum="0" hdr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936">
          <p15:clr>
            <a:srgbClr val="F26B43"/>
          </p15:clr>
        </p15:guide>
        <p15:guide id="3" pos="3840">
          <p15:clr>
            <a:srgbClr val="F26B43"/>
          </p15:clr>
        </p15:guide>
        <p15:guide id="4" orient="horz" pos="3552">
          <p15:clr>
            <a:srgbClr val="F26B43"/>
          </p15:clr>
        </p15:guide>
        <p15:guide id="5" pos="6720">
          <p15:clr>
            <a:srgbClr val="F26B43"/>
          </p15:clr>
        </p15:guide>
        <p15:guide id="6" pos="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thgr.ru/sites/default/files/140w-7a2.jpg" TargetMode="External"/><Relationship Id="rId3" Type="http://schemas.openxmlformats.org/officeDocument/2006/relationships/hyperlink" Target="http://leit.ru/for_content/garden/japanese_garden_plant_726.jpg" TargetMode="External"/><Relationship Id="rId7" Type="http://schemas.openxmlformats.org/officeDocument/2006/relationships/hyperlink" Target="http://www.proshkolu.ru/content/media/pic/std/1000000/664000/663014-29a0729581ea5ca5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orst-altai.ru/mentant_doc/sajt_1/katalog__2/bad_k_pi_909/evkalipt_1448/avkalipt_1312/avkalipt_1313.jpg" TargetMode="External"/><Relationship Id="rId5" Type="http://schemas.openxmlformats.org/officeDocument/2006/relationships/hyperlink" Target="http://images.yandex.ru/yandsearch?p=7&amp;text=%D0%BA%D0%B0%D1%80%D1%82%D0%B8%D0%BD%D0%BA%D0%B0%20%D1%8D%D0%B2%D0%BA%D0%B0%D0%BB%D0%B8%D0%BF%D1%82&amp;noreask=1&amp;img_url=www.mirlaminata.ru/pictures/laminat/laminat-classen-presto-structure-evkalipt-2-h-polosnyy-24063-foto.jpg&amp;pos=215&amp;rpt=simage&amp;lr=235" TargetMode="External"/><Relationship Id="rId4" Type="http://schemas.openxmlformats.org/officeDocument/2006/relationships/hyperlink" Target="http://www.megabook.ru/MObjects2/data/pict1998/ie674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908720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Учитель начальных классов</a:t>
            </a:r>
          </a:p>
          <a:p>
            <a:pPr algn="ctr"/>
            <a:r>
              <a:rPr lang="kk-KZ" sz="3600" b="1" dirty="0" smtClean="0">
                <a:solidFill>
                  <a:srgbClr val="FF0000"/>
                </a:solidFill>
              </a:rPr>
              <a:t>Есім Шамшінұр Жанбыршықызы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1052736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9600" b="1" dirty="0" smtClean="0">
                <a:solidFill>
                  <a:srgbClr val="0070C0"/>
                </a:solidFill>
              </a:rPr>
              <a:t>1 “Г” класс</a:t>
            </a:r>
            <a:endParaRPr lang="ru-RU" sz="9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691680" y="642918"/>
            <a:ext cx="6912768" cy="293009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numCol="1">
            <a:prstTxWarp prst="textDeflat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4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Звук </a:t>
            </a:r>
            <a:r>
              <a:rPr kumimoji="0" lang="en-US" sz="34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ru-RU" sz="34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э</a:t>
            </a:r>
            <a:r>
              <a:rPr kumimoji="0" lang="en-US" sz="34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]</a:t>
            </a:r>
            <a:r>
              <a:rPr kumimoji="0" lang="ru-RU" sz="34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34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34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и буква Э,э</a:t>
            </a:r>
            <a:endParaRPr kumimoji="0" lang="ru-RU" sz="3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536" y="1186881"/>
            <a:ext cx="770485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B050"/>
                </a:solidFill>
              </a:rPr>
              <a:t>Выделять звуки в словах и различать их признаки (гласные ударные/безударные; согласные твердые/мягкие, глухие/звонкие).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B050"/>
                </a:solidFill>
              </a:rPr>
              <a:t>Понимать, что слова состоят из слогов, определять количество и порядок слогов в слове.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B050"/>
                </a:solidFill>
              </a:rPr>
              <a:t>Читать схемы слов/предложений.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B050"/>
                </a:solidFill>
              </a:rPr>
              <a:t>Распознавать образ буквы и сопоставлять его со звуком.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B050"/>
                </a:solidFill>
              </a:rPr>
              <a:t>Понимать, какую работу выполняет буква в слове в зависимости от ее позиции (гласный как показатель мягкости/твердости согласных).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548680"/>
            <a:ext cx="568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i="1" dirty="0" smtClean="0">
                <a:solidFill>
                  <a:srgbClr val="FF0000"/>
                </a:solidFill>
              </a:rPr>
              <a:t>Цель урока: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22427" y="2148848"/>
            <a:ext cx="869804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Unicode MS" pitchFamily="34" charset="-128"/>
                <a:ea typeface="Times New Roman" pitchFamily="18" charset="0"/>
                <a:cs typeface="Arial Unicode MS" pitchFamily="34" charset="-128"/>
              </a:rPr>
              <a:t>«У меня хорошее настроение. Я могу быть добрым, терпеливым. Я успею сде­лать все! Я буду предельно внимателен на уроке».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55776" y="692696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i="1" dirty="0" smtClean="0">
                <a:solidFill>
                  <a:srgbClr val="FF0000"/>
                </a:solidFill>
              </a:rPr>
              <a:t>ЭКЛЕР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27650" name="Picture 2" descr="Картинки по запросу экле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268760"/>
            <a:ext cx="4824536" cy="28803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Содержимое 4" descr="140w-7a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475656" y="2852936"/>
            <a:ext cx="5616624" cy="40050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9792" y="1412776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b="1" i="1" dirty="0" smtClean="0">
                <a:solidFill>
                  <a:srgbClr val="FF0000"/>
                </a:solidFill>
              </a:rPr>
              <a:t>ЭКСКАВАТОР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012 г.</a:t>
            </a:r>
            <a:endParaRPr lang="ru-RU" dirty="0"/>
          </a:p>
        </p:txBody>
      </p:sp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Содержимое 4" descr="x_7949c1d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1628800"/>
            <a:ext cx="4665785" cy="52292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99792" y="908720"/>
            <a:ext cx="40324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ЭДЕЛЬВЕЙС</a:t>
            </a:r>
            <a:endParaRPr lang="ru-RU" sz="4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Содержимое 4" descr="japanese_garden_plant_7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1093639"/>
            <a:ext cx="5005387" cy="576436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55776" y="332656"/>
            <a:ext cx="4104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ЭВКАЛИПТ</a:t>
            </a:r>
            <a:endParaRPr lang="ru-RU" sz="4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476672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i="1" dirty="0" smtClean="0">
                <a:solidFill>
                  <a:srgbClr val="FF0000"/>
                </a:solidFill>
              </a:rPr>
              <a:t>ЭСТОНИЯ</a:t>
            </a:r>
            <a:endParaRPr lang="ru-RU" sz="4400" b="1" i="1" dirty="0">
              <a:solidFill>
                <a:srgbClr val="FF0000"/>
              </a:solidFill>
            </a:endParaRPr>
          </a:p>
        </p:txBody>
      </p:sp>
      <p:pic>
        <p:nvPicPr>
          <p:cNvPr id="23554" name="Picture 2" descr="Картинки по запросу эстон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699257"/>
            <a:ext cx="5616624" cy="415874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836712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i="1" dirty="0" smtClean="0">
                <a:solidFill>
                  <a:srgbClr val="FF0000"/>
                </a:solidFill>
              </a:rPr>
              <a:t>ЭКОНОМИСТ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22530" name="Picture 2" descr="Картинки по запросу экономис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420888"/>
            <a:ext cx="5832648" cy="44371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836712"/>
            <a:ext cx="5256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6600" b="1" i="1" dirty="0" smtClean="0">
                <a:solidFill>
                  <a:srgbClr val="FF0000"/>
                </a:solidFill>
              </a:rPr>
              <a:t>Э</a:t>
            </a:r>
            <a:r>
              <a:rPr lang="kk-KZ" sz="6600" b="1" i="1" dirty="0" smtClean="0">
                <a:solidFill>
                  <a:srgbClr val="0070C0"/>
                </a:solidFill>
              </a:rPr>
              <a:t>КР</a:t>
            </a:r>
            <a:r>
              <a:rPr lang="kk-KZ" sz="6600" b="1" i="1" dirty="0" smtClean="0">
                <a:solidFill>
                  <a:srgbClr val="FF0000"/>
                </a:solidFill>
              </a:rPr>
              <a:t>А</a:t>
            </a:r>
            <a:r>
              <a:rPr lang="kk-KZ" sz="6600" b="1" i="1" dirty="0" smtClean="0">
                <a:solidFill>
                  <a:srgbClr val="0070C0"/>
                </a:solidFill>
              </a:rPr>
              <a:t>Н</a:t>
            </a:r>
            <a:endParaRPr lang="ru-RU" sz="6600" b="1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3440" y="1700808"/>
            <a:ext cx="50405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6600" b="1" i="1" dirty="0" smtClean="0">
              <a:solidFill>
                <a:srgbClr val="FF0000"/>
              </a:solidFill>
            </a:endParaRPr>
          </a:p>
          <a:p>
            <a:pPr algn="r"/>
            <a:r>
              <a:rPr lang="kk-KZ" sz="6600" b="1" i="1" dirty="0" smtClean="0">
                <a:solidFill>
                  <a:srgbClr val="FF0000"/>
                </a:solidFill>
              </a:rPr>
              <a:t>   Э</a:t>
            </a:r>
            <a:r>
              <a:rPr lang="kk-KZ" sz="6600" b="1" i="1" dirty="0" smtClean="0">
                <a:solidFill>
                  <a:srgbClr val="0070C0"/>
                </a:solidFill>
              </a:rPr>
              <a:t>СК</a:t>
            </a:r>
            <a:r>
              <a:rPr lang="kk-KZ" sz="6600" b="1" i="1" dirty="0" smtClean="0">
                <a:solidFill>
                  <a:srgbClr val="FF0000"/>
                </a:solidFill>
              </a:rPr>
              <a:t>И</a:t>
            </a:r>
            <a:r>
              <a:rPr lang="kk-KZ" sz="6600" b="1" i="1" dirty="0" smtClean="0">
                <a:solidFill>
                  <a:srgbClr val="0070C0"/>
                </a:solidFill>
              </a:rPr>
              <a:t>М</a:t>
            </a:r>
            <a:r>
              <a:rPr lang="kk-KZ" sz="6600" b="1" i="1" dirty="0" smtClean="0">
                <a:solidFill>
                  <a:srgbClr val="FF0000"/>
                </a:solidFill>
              </a:rPr>
              <a:t>О</a:t>
            </a:r>
            <a:endParaRPr lang="ru-RU" sz="66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47664" y="1173745"/>
            <a:ext cx="7128792" cy="25314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ea typeface="Times New Roman" pitchFamily="18" charset="0"/>
                <a:cs typeface="Arial Unicode MS" pitchFamily="34" charset="-128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Unicode MS" pitchFamily="34" charset="-128"/>
                <a:ea typeface="Times New Roman" pitchFamily="18" charset="0"/>
                <a:cs typeface="Arial Unicode MS" pitchFamily="34" charset="-128"/>
              </a:rPr>
              <a:t>«Все ребята дружно встали».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Unicode MS" pitchFamily="34" charset="-128"/>
                <a:ea typeface="Times New Roman" pitchFamily="18" charset="0"/>
                <a:cs typeface="Arial Unicode MS" pitchFamily="34" charset="-128"/>
              </a:rPr>
              <a:t>Все ребята дружно встали (выпрямиться</a:t>
            </a:r>
            <a:endParaRPr kumimoji="0" lang="ru-RU" sz="1100" b="1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Unicode MS" pitchFamily="34" charset="-128"/>
                <a:ea typeface="Times New Roman" pitchFamily="18" charset="0"/>
                <a:cs typeface="Arial Unicode MS" pitchFamily="34" charset="-128"/>
              </a:rPr>
              <a:t>И на месте зашагали, (ходьба на месте)</a:t>
            </a:r>
            <a:endParaRPr kumimoji="0" lang="ru-RU" sz="1100" b="1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Unicode MS" pitchFamily="34" charset="-128"/>
                <a:ea typeface="Times New Roman" pitchFamily="18" charset="0"/>
                <a:cs typeface="Arial Unicode MS" pitchFamily="34" charset="-128"/>
              </a:rPr>
              <a:t>На носочках потянулись, (руки поднять вверх)</a:t>
            </a:r>
            <a:endParaRPr kumimoji="0" lang="ru-RU" sz="1100" b="1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Unicode MS" pitchFamily="34" charset="-128"/>
                <a:ea typeface="Times New Roman" pitchFamily="18" charset="0"/>
                <a:cs typeface="Arial Unicode MS" pitchFamily="34" charset="-128"/>
              </a:rPr>
              <a:t>А теперь назад прогнулись.(прогнуться назад, руки положить за голову) Как пружинки мы присели (присесть)</a:t>
            </a:r>
            <a:endParaRPr kumimoji="0" lang="ru-RU" sz="1100" b="1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Bookman Old Style" pitchFamily="18" charset="0"/>
              </a:rPr>
              <a:t>И тихонько разом сели, (выпрямиться и сесть)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backdeti.pn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786182" y="548680"/>
            <a:ext cx="5357818" cy="5448307"/>
          </a:xfrm>
        </p:spPr>
      </p:pic>
      <p:sp>
        <p:nvSpPr>
          <p:cNvPr id="8" name="Прямоугольник 7"/>
          <p:cNvSpPr/>
          <p:nvPr/>
        </p:nvSpPr>
        <p:spPr>
          <a:xfrm>
            <a:off x="139460" y="571480"/>
            <a:ext cx="361028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Элла</a:t>
            </a:r>
            <a:endParaRPr lang="ru-RU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929066"/>
            <a:ext cx="37096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Эдик</a:t>
            </a:r>
            <a:endParaRPr lang="ru-RU" sz="115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500034" y="500042"/>
            <a:ext cx="428628" cy="2857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428596" y="3929066"/>
            <a:ext cx="428628" cy="2857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0" y="2571744"/>
            <a:ext cx="78578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071538" y="2571744"/>
            <a:ext cx="78578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071670" y="2571744"/>
            <a:ext cx="78578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071802" y="2571744"/>
            <a:ext cx="78578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5715016"/>
            <a:ext cx="78578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928662" y="5715016"/>
            <a:ext cx="78578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928794" y="5715016"/>
            <a:ext cx="78578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857488" y="5715016"/>
            <a:ext cx="78578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0" y="2428869"/>
            <a:ext cx="1214446" cy="857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[</a:t>
            </a:r>
            <a:r>
              <a:rPr lang="ru-RU" sz="4800" b="1" dirty="0" smtClean="0">
                <a:solidFill>
                  <a:srgbClr val="FF0000"/>
                </a:solidFill>
              </a:rPr>
              <a:t>Э</a:t>
            </a:r>
            <a:r>
              <a:rPr lang="en-US" sz="4800" b="1" dirty="0" smtClean="0">
                <a:solidFill>
                  <a:srgbClr val="FF0000"/>
                </a:solidFill>
              </a:rPr>
              <a:t>]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5572140"/>
            <a:ext cx="1214446" cy="857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[</a:t>
            </a:r>
            <a:r>
              <a:rPr lang="ru-RU" sz="4800" b="1" dirty="0" smtClean="0">
                <a:solidFill>
                  <a:srgbClr val="FF0000"/>
                </a:solidFill>
              </a:rPr>
              <a:t>Э</a:t>
            </a:r>
            <a:r>
              <a:rPr lang="en-US" sz="4800" b="1" dirty="0" smtClean="0">
                <a:solidFill>
                  <a:srgbClr val="FF0000"/>
                </a:solidFill>
              </a:rPr>
              <a:t>]</a:t>
            </a:r>
            <a:endParaRPr lang="ru-RU" sz="4800" b="1" dirty="0">
              <a:solidFill>
                <a:srgbClr val="FF0000"/>
              </a:solidFill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5400000">
            <a:off x="1357290" y="1643050"/>
            <a:ext cx="1286678" cy="79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214679" y="5071677"/>
            <a:ext cx="1428760" cy="79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500166" cy="123342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 </a:t>
            </a:r>
            <a:r>
              <a:rPr lang="ru-RU" sz="8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b366637e8ebd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691381" y="1785926"/>
            <a:ext cx="3452619" cy="4786346"/>
          </a:xfrm>
        </p:spPr>
      </p:pic>
      <p:sp>
        <p:nvSpPr>
          <p:cNvPr id="6" name="Прямоугольник 5"/>
          <p:cNvSpPr/>
          <p:nvPr/>
        </p:nvSpPr>
        <p:spPr>
          <a:xfrm>
            <a:off x="3714744" y="64291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643438" y="64291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572132" y="64291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00826" y="64291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429520" y="64291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14744" y="642918"/>
            <a:ext cx="914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643438" y="642918"/>
            <a:ext cx="914400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572132" y="642918"/>
            <a:ext cx="914400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500826" y="642918"/>
            <a:ext cx="914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429520" y="642918"/>
            <a:ext cx="914400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857356" y="314324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786050" y="314324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714744" y="314324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857356" y="3143248"/>
            <a:ext cx="914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786050" y="3143248"/>
            <a:ext cx="914400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714744" y="3143248"/>
            <a:ext cx="914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714744" y="64291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500826" y="64291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57356" y="314324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14744" y="3143248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Дата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2012 г.</a:t>
            </a:r>
            <a:endParaRPr lang="ru-RU"/>
          </a:p>
        </p:txBody>
      </p:sp>
      <p:sp>
        <p:nvSpPr>
          <p:cNvPr id="30" name="Нижний колонтитул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Нестерова Г.И.</a:t>
            </a:r>
            <a:endParaRPr lang="ru-RU"/>
          </a:p>
        </p:txBody>
      </p:sp>
      <p:pic>
        <p:nvPicPr>
          <p:cNvPr id="3074" name="Picture 2" descr="C:\Documents and Settings\Admin\Рабочий стол\обучение грамоте 15-18.10.2012\15.10 Ээ\663014-29a0729581ea5ca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1214422"/>
            <a:ext cx="40375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ЭКСКАВАТОР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2214554"/>
            <a:ext cx="18341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АЛОЭ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3286124"/>
            <a:ext cx="29158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АЭРОБУС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4429132"/>
            <a:ext cx="34678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КАЛАНХОЭ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6314" y="1142984"/>
            <a:ext cx="34470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АЭРОПЛАН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6314" y="2071678"/>
            <a:ext cx="3670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ЭДЕЛЬВЕЙС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314" y="3143248"/>
            <a:ext cx="34355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ЭВКАЛИПТ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6314" y="4357694"/>
            <a:ext cx="37215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ЭСКАЛАТОР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908720"/>
            <a:ext cx="9144000" cy="192040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4">
              <a:avLst>
                <a:gd name="adj1" fmla="val 12202"/>
                <a:gd name="adj2" fmla="val 1774"/>
              </a:avLst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урок!</a:t>
            </a:r>
            <a:endParaRPr lang="ru-RU" sz="7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5" name="Содержимое 5" descr="backdet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4429132"/>
            <a:ext cx="1624004" cy="214314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0"/>
            <a:ext cx="8215370" cy="571504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/>
              <a:t>Ссылки:</a:t>
            </a:r>
          </a:p>
          <a:p>
            <a:r>
              <a:rPr lang="ru-RU" dirty="0" smtClean="0"/>
              <a:t>Эвкалипт </a:t>
            </a:r>
            <a:r>
              <a:rPr lang="ru-RU" dirty="0" smtClean="0">
                <a:solidFill>
                  <a:srgbClr val="C00000"/>
                </a:solidFill>
              </a:rPr>
              <a:t>- </a:t>
            </a:r>
            <a:r>
              <a:rPr lang="ru-RU" u="sng" dirty="0" smtClean="0">
                <a:solidFill>
                  <a:srgbClr val="C00000"/>
                </a:solidFill>
                <a:hlinkClick r:id="rId3"/>
              </a:rPr>
              <a:t>http://leit.ru/for_content/garden/japanese_garden_plant_726.jpg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Цветущий эвкалипт - </a:t>
            </a:r>
            <a:r>
              <a:rPr lang="ru-RU" u="sng" dirty="0" smtClean="0">
                <a:hlinkClick r:id="rId4"/>
              </a:rPr>
              <a:t>http://www.megabook.ru/MObjects2/data/pict1998/ie6745.jpg</a:t>
            </a:r>
            <a:endParaRPr lang="ru-RU" dirty="0" smtClean="0"/>
          </a:p>
          <a:p>
            <a:r>
              <a:rPr lang="ru-RU" dirty="0" err="1" smtClean="0"/>
              <a:t>Ламинат</a:t>
            </a:r>
            <a:r>
              <a:rPr lang="ru-RU" dirty="0" smtClean="0"/>
              <a:t> эвкалипт - </a:t>
            </a:r>
            <a:r>
              <a:rPr lang="ru-RU" u="sng" dirty="0" smtClean="0">
                <a:hlinkClick r:id="rId5"/>
              </a:rPr>
              <a:t>http://images.yandex.ru/yandsearch?p=7&amp;text=%D0%BA%D0%B0%D1%80%D1%82%D0%B8%D0%BD%D0%BA%D0%B0%20%D1%8D%D0%B2%D0%BA%D0%B0%D0%BB%D0%B8%D0%BF%D1%82&amp;noreask=1&amp;img_url=www.mirlaminata.ru%2Fpictures%2Flaminat%2Flaminat-classen-presto-structure-evkalipt-2-h-polosnyy-24063-foto.jpg&amp;pos=215&amp;rpt=simage&amp;lr=235</a:t>
            </a:r>
            <a:endParaRPr lang="ru-RU" dirty="0" smtClean="0"/>
          </a:p>
          <a:p>
            <a:r>
              <a:rPr lang="ru-RU" dirty="0" smtClean="0"/>
              <a:t>Чай эвкалипт - </a:t>
            </a:r>
            <a:r>
              <a:rPr lang="ru-RU" u="sng" dirty="0" smtClean="0">
                <a:hlinkClick r:id="rId6"/>
              </a:rPr>
              <a:t>http://www.horst-altai.ru/mentant_doc/sajt_1/katalog__2/bad_k_pi_909/evkalipt_1448/avkalipt_1312/avkalipt_1313.jpg</a:t>
            </a:r>
            <a:endParaRPr lang="ru-RU" dirty="0" smtClean="0"/>
          </a:p>
          <a:p>
            <a:r>
              <a:rPr lang="ru-RU" dirty="0" smtClean="0"/>
              <a:t>Буква э - </a:t>
            </a:r>
            <a:r>
              <a:rPr lang="ru-RU" u="sng" dirty="0" smtClean="0">
                <a:hlinkClick r:id="rId7"/>
              </a:rPr>
              <a:t>http://www.proshkolu.ru/content/media/pic/std/1000000/664000/663014-29a0729581ea5ca5.jpg</a:t>
            </a:r>
            <a:endParaRPr lang="ru-RU" dirty="0" smtClean="0"/>
          </a:p>
          <a:p>
            <a:r>
              <a:rPr lang="ru-RU" dirty="0" smtClean="0"/>
              <a:t>Экскаватор - </a:t>
            </a:r>
            <a:r>
              <a:rPr lang="ru-RU" u="sng" dirty="0" smtClean="0">
                <a:hlinkClick r:id="rId8"/>
              </a:rPr>
              <a:t>http://</a:t>
            </a:r>
            <a:r>
              <a:rPr lang="ru-RU" u="sng" dirty="0" smtClean="0">
                <a:hlinkClick r:id="rId8"/>
              </a:rPr>
              <a:t>thgr.ru/sites/default/files/140w-7a2.jpg</a:t>
            </a:r>
            <a:endParaRPr lang="ru-RU" dirty="0" smtClean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TS102895270</Template>
  <TotalTime>376</TotalTime>
  <Words>257</Words>
  <Application>Microsoft Office PowerPoint</Application>
  <PresentationFormat>Экран (4:3)</PresentationFormat>
  <Paragraphs>57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Back to School 16x9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Э э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[э] и буква Э э</dc:title>
  <dc:creator>Нестерова Галина</dc:creator>
  <cp:lastModifiedBy>RePack by SPecialiST</cp:lastModifiedBy>
  <cp:revision>67</cp:revision>
  <dcterms:created xsi:type="dcterms:W3CDTF">2004-01-30T13:34:16Z</dcterms:created>
  <dcterms:modified xsi:type="dcterms:W3CDTF">2017-01-30T14:26:10Z</dcterms:modified>
</cp:coreProperties>
</file>